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307" r:id="rId9"/>
    <p:sldId id="315" r:id="rId10"/>
    <p:sldId id="316" r:id="rId11"/>
    <p:sldId id="308" r:id="rId12"/>
    <p:sldId id="309" r:id="rId13"/>
    <p:sldId id="269" r:id="rId14"/>
    <p:sldId id="271" r:id="rId15"/>
    <p:sldId id="272" r:id="rId16"/>
    <p:sldId id="317" r:id="rId17"/>
    <p:sldId id="273" r:id="rId18"/>
    <p:sldId id="318" r:id="rId19"/>
    <p:sldId id="313" r:id="rId20"/>
    <p:sldId id="314" r:id="rId21"/>
    <p:sldId id="319" r:id="rId22"/>
    <p:sldId id="277" r:id="rId23"/>
    <p:sldId id="276" r:id="rId24"/>
    <p:sldId id="278" r:id="rId25"/>
    <p:sldId id="279" r:id="rId26"/>
    <p:sldId id="280" r:id="rId27"/>
    <p:sldId id="304" r:id="rId28"/>
  </p:sldIdLst>
  <p:sldSz cx="12192000" cy="6858000"/>
  <p:notesSz cx="6797675" cy="9926638"/>
  <p:embeddedFontLst>
    <p:embeddedFont>
      <p:font typeface="Franklin Gothic" panose="020B0604020202020204" charset="0"/>
      <p:bold r:id="rId30"/>
    </p:embeddedFont>
    <p:embeddedFont>
      <p:font typeface="Libre Franklin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Franklin Gothic Book" panose="020B0503020102020204" pitchFamily="34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64" autoAdjust="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aeRj8bJCiH-7Ee7nfHiJkf4KX6Avccy/edit#gid=209175366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2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>
                <a:solidFill>
                  <a:srgbClr val="F03CDB"/>
                </a:solidFill>
              </a:rPr>
              <a:t>NÃO CRIE CAIXAS DE TEXTOS ALÉM DAS DISPONÍVEIS NO SLIDE.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Utilizar imagens livres de direitos autorais e sem marca d’agua. Nesta lista, temos alguns bancos de imagem livre: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https://docs.google.com/spreadsheets/d/1XaeRj8bJCiH-7Ee7nfHiJkf4KX6Avccy/edit#gid=2091753662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“título da aula”,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36</a:t>
            </a:r>
            <a:r>
              <a:rPr lang="pt-BR" sz="1200" b="0"/>
              <a:t>. Em casos de nomes extensos, selecione o texto e diminua de forma que fique equilibrado com o layout. Uma dica: é clicar no segundo “A” ao lado do tamanho da fonte.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 b="1"/>
              <a:t>O exemplo anterior também serve para o “nome do professor”</a:t>
            </a:r>
            <a:r>
              <a:rPr lang="pt-BR" sz="1200" b="0"/>
              <a:t>, nesse caso, usando o </a:t>
            </a:r>
            <a:r>
              <a:rPr lang="pt-BR" sz="1200" b="1"/>
              <a:t>tamanho 12 </a:t>
            </a:r>
            <a:r>
              <a:rPr lang="pt-BR" sz="1200" b="0"/>
              <a:t>da fonte.</a:t>
            </a:r>
            <a:endParaRPr/>
          </a:p>
        </p:txBody>
      </p:sp>
      <p:sp>
        <p:nvSpPr>
          <p:cNvPr id="553" name="Google Shape;553;p2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Usar esse template </a:t>
            </a:r>
            <a:r>
              <a:rPr lang="pt-BR" sz="1200" b="1"/>
              <a:t>para citações</a:t>
            </a:r>
            <a:r>
              <a:rPr lang="pt-BR" sz="1200"/>
              <a:t>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texto,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24</a:t>
            </a:r>
            <a:r>
              <a:rPr lang="pt-BR" sz="1200" b="0"/>
              <a:t>. Em casos de citações extensas, selecione o texto e diminua de forma que fique equilibrado com o layout. Uma dica, é clicar no segundo “A” ao lado do tamanho da fonte.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4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 dirty="0">
                <a:solidFill>
                  <a:srgbClr val="F03CDB"/>
                </a:solidFill>
              </a:rPr>
              <a:t>NÃO CRIE CAIXAS DE TEXTOS ALÉM DAS DISPONÍVEIS NO SLIDE E NÃO ALTERE O TAMANHO DAS MESMAS.</a:t>
            </a:r>
            <a:endParaRPr sz="1200"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pt-BR" sz="1200" dirty="0">
                <a:solidFill>
                  <a:schemeClr val="lt1"/>
                </a:solidFill>
              </a:rPr>
              <a:t>O design/layout que estão no </a:t>
            </a:r>
            <a:r>
              <a:rPr lang="pt-BR" sz="1200" dirty="0" err="1">
                <a:solidFill>
                  <a:schemeClr val="lt1"/>
                </a:solidFill>
              </a:rPr>
              <a:t>template</a:t>
            </a:r>
            <a:r>
              <a:rPr lang="pt-BR" sz="1200" dirty="0">
                <a:solidFill>
                  <a:schemeClr val="lt1"/>
                </a:solidFill>
              </a:rPr>
              <a:t> </a:t>
            </a:r>
            <a:r>
              <a:rPr lang="pt-BR" sz="1200" b="1" dirty="0">
                <a:solidFill>
                  <a:schemeClr val="lt1"/>
                </a:solidFill>
              </a:rPr>
              <a:t>são apenas exemplos </a:t>
            </a:r>
            <a:r>
              <a:rPr lang="pt-BR" sz="1200" dirty="0">
                <a:solidFill>
                  <a:schemeClr val="lt1"/>
                </a:solidFill>
              </a:rPr>
              <a:t>de slides para utilizar, como uma </a:t>
            </a:r>
            <a:r>
              <a:rPr lang="pt-BR" sz="1200" b="1" dirty="0">
                <a:solidFill>
                  <a:schemeClr val="lt1"/>
                </a:solidFill>
              </a:rPr>
              <a:t>padronização</a:t>
            </a:r>
            <a:r>
              <a:rPr lang="pt-BR" sz="1200" dirty="0">
                <a:solidFill>
                  <a:schemeClr val="lt1"/>
                </a:solidFill>
              </a:rPr>
              <a:t>. </a:t>
            </a:r>
            <a:r>
              <a:rPr lang="pt-BR" sz="1200" b="1" dirty="0">
                <a:solidFill>
                  <a:schemeClr val="lt1"/>
                </a:solidFill>
              </a:rPr>
              <a:t>O Material é totalmente adaptável </a:t>
            </a:r>
            <a:r>
              <a:rPr lang="pt-BR" sz="1200" dirty="0">
                <a:solidFill>
                  <a:schemeClr val="lt1"/>
                </a:solidFill>
              </a:rPr>
              <a:t>ao uso em relação ao conteúdo, à quantidade, disposição, aplicação ou não de todos os exemplos de disposições de texto/imagem. </a:t>
            </a:r>
            <a:r>
              <a:rPr lang="pt-BR" sz="1200" b="1" dirty="0">
                <a:solidFill>
                  <a:schemeClr val="lt1"/>
                </a:solidFill>
              </a:rPr>
              <a:t>Dica: ao invés de usar textos grandes, recomenda-se o uso de tópicos. </a:t>
            </a:r>
            <a:endParaRPr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 dirty="0"/>
              <a:t>Ao editar o texto, </a:t>
            </a:r>
            <a:r>
              <a:rPr lang="pt-BR" sz="1200" b="1" dirty="0"/>
              <a:t>não altere o tamanho da fonte</a:t>
            </a:r>
            <a:r>
              <a:rPr lang="pt-BR" sz="1200" dirty="0"/>
              <a:t>, pois a mesma precisa seguir o </a:t>
            </a:r>
            <a:r>
              <a:rPr lang="pt-BR" sz="1200" b="1" dirty="0"/>
              <a:t>padrão do </a:t>
            </a:r>
            <a:r>
              <a:rPr lang="pt-BR" sz="1200" b="1" dirty="0" err="1"/>
              <a:t>edit</a:t>
            </a:r>
            <a:r>
              <a:rPr lang="pt-BR" sz="1200" dirty="0"/>
              <a:t>, sendo tamanho </a:t>
            </a:r>
            <a:r>
              <a:rPr lang="pt-BR" sz="1200" b="1" u="sng" dirty="0">
                <a:solidFill>
                  <a:srgbClr val="E82E8A"/>
                </a:solidFill>
              </a:rPr>
              <a:t>28 para o número da unidade</a:t>
            </a:r>
            <a:r>
              <a:rPr lang="pt-BR" sz="1200" b="1" dirty="0"/>
              <a:t>, </a:t>
            </a:r>
            <a:r>
              <a:rPr lang="pt-BR" sz="1200" b="1" u="sng" dirty="0"/>
              <a:t>24 para o título da disciplina </a:t>
            </a:r>
            <a:r>
              <a:rPr lang="pt-BR" sz="1200" b="1" dirty="0"/>
              <a:t>e </a:t>
            </a:r>
            <a:r>
              <a:rPr lang="pt-BR" sz="1200" b="1" u="sng" dirty="0"/>
              <a:t>16 a 24 para o texto</a:t>
            </a:r>
            <a:r>
              <a:rPr lang="pt-BR" sz="1200" b="0" dirty="0"/>
              <a:t>. Em casos de escritas maiores, selecione o texto e diminua de forma que fique equilibrado com o layout. Uma dica é clicar no segundo “A” ao lado do tamanho da fonte.</a:t>
            </a:r>
            <a:endParaRPr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8" name="Google Shape;568;p4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t="7912" r="9450" b="6170"/>
          <a:stretch/>
        </p:blipFill>
        <p:spPr>
          <a:xfrm>
            <a:off x="40856" y="0"/>
            <a:ext cx="12151143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-4862" y="0"/>
            <a:ext cx="12196862" cy="6870699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6" name="Google Shape;16;p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os + 2 imagens (separadas)">
  <p:cSld name="2 Textos + 2 imagens (separadas)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29" name="Google Shape;129;p1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m total">
  <p:cSld name="1_Imagem total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39" name="Google Shape;139;p1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exto + 1 Imagem Retangular">
  <p:cSld name="1 Texto + 1 Imagem Retangula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3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49" name="Google Shape;149;p1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1">
  <p:cSld name="1_Texto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6" y="6206310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63" name="Google Shape;163;p1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m + Texto">
  <p:cSld name="1 Imagem + Texto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1" name="Google Shape;1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5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75" name="Google Shape;175;p1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+ Subtítulo + Texto">
  <p:cSld name="1_Título + Subtítulo + Texto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88" name="Google Shape;188;p1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2">
  <p:cSld name="2_Texto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9" name="Google Shape;199;p1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">
  <p:cSld name="1_Texto + imagem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11" name="Google Shape;211;p1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 Grande">
  <p:cSld name="1_Texto + Imagem Grand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 rot="5400000">
            <a:off x="5642016" y="314965"/>
            <a:ext cx="914400" cy="12185567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222" name="Google Shape;222;p1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2 imagens">
  <p:cSld name="1_Texto + 2 image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2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231" name="Google Shape;23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35" name="Google Shape;235;p2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0" y="0"/>
            <a:ext cx="4737464" cy="6858000"/>
          </a:xfrm>
          <a:prstGeom prst="rect">
            <a:avLst/>
          </a:prstGeom>
          <a:solidFill>
            <a:srgbClr val="002E46"/>
          </a:solidFill>
          <a:ln w="12700" cap="flat" cmpd="sng">
            <a:solidFill>
              <a:srgbClr val="1F3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477814" y="2584911"/>
            <a:ext cx="3801427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" name="Google Shape;27;p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Google Shape;3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336" y="560327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Textos + 2 imagens (separadas)">
  <p:cSld name="1_2 Textos + 2 imagens (separadas)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48" name="Google Shape;248;p2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m total">
  <p:cSld name="2_Imagem total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2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58" name="Google Shape;258;p2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Texto + 1 Imagem Retangular">
  <p:cSld name="1_1 Texto + 1 Imagem Retangula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0" name="Google Shape;270;p2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1">
  <p:cSld name="2_Texto 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69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82" name="Google Shape;282;p2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Imagem + Texto">
  <p:cSld name="1_1 Imagem + Texto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2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038" y="6142168"/>
            <a:ext cx="668338" cy="3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940" y="6130843"/>
            <a:ext cx="420786" cy="42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5"/>
          <p:cNvCxnSpPr/>
          <p:nvPr/>
        </p:nvCxnSpPr>
        <p:spPr>
          <a:xfrm>
            <a:off x="1045609" y="6036844"/>
            <a:ext cx="13125" cy="57712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2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97" name="Google Shape;297;p2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2">
  <p:cSld name="3_Texto 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7" name="Google Shape;3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2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2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21" name="Google Shape;321;p2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">
  <p:cSld name="2_Texto + imagem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33" name="Google Shape;333;p2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 Grande">
  <p:cSld name="2_Texto + Imagem Grand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/>
          <p:nvPr/>
        </p:nvSpPr>
        <p:spPr>
          <a:xfrm rot="5400000">
            <a:off x="5637897" y="300345"/>
            <a:ext cx="914400" cy="12193805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2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344" name="Google Shape;344;p2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8" name="Google Shape;3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2 imagens">
  <p:cSld name="2_Texto + 2 imagen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3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353" name="Google Shape;35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3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57" name="Google Shape;357;p3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Textos + 2 imagens (separadas)">
  <p:cSld name="2_2 Textos + 2 imagens (separadas)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3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3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70" name="Google Shape;370;p3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">
  <p:cSld name="Cit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4"/>
          <p:cNvGrpSpPr/>
          <p:nvPr/>
        </p:nvGrpSpPr>
        <p:grpSpPr>
          <a:xfrm>
            <a:off x="-130105" y="2043875"/>
            <a:ext cx="1110354" cy="3993977"/>
            <a:chOff x="-130105" y="2043876"/>
            <a:chExt cx="1110354" cy="3993977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94066" y="2441659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01837" y="3807398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10304" y="5173137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5534" y="2424075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07763" y="3789814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9296" y="5155553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41;p4"/>
          <p:cNvPicPr preferRelativeResize="0"/>
          <p:nvPr/>
        </p:nvPicPr>
        <p:blipFill rotWithShape="1">
          <a:blip r:embed="rId4">
            <a:alphaModFix/>
          </a:blip>
          <a:srcRect l="14255" t="19174" r="13899" b="33334"/>
          <a:stretch/>
        </p:blipFill>
        <p:spPr>
          <a:xfrm>
            <a:off x="-304801" y="-529065"/>
            <a:ext cx="3992493" cy="367781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992493" y="5030868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3992493" y="1188127"/>
            <a:ext cx="665797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b="1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6813931"/>
            <a:ext cx="12192000" cy="45719"/>
            <a:chOff x="-3124684" y="6837381"/>
            <a:chExt cx="12469445" cy="41235"/>
          </a:xfrm>
        </p:grpSpPr>
        <p:sp>
          <p:nvSpPr>
            <p:cNvPr id="45" name="Google Shape;45;p4"/>
            <p:cNvSpPr/>
            <p:nvPr/>
          </p:nvSpPr>
          <p:spPr>
            <a:xfrm>
              <a:off x="-3124684" y="6837384"/>
              <a:ext cx="3117362" cy="41232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-7322" y="6837383"/>
              <a:ext cx="3117362" cy="41232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227399" y="6837381"/>
              <a:ext cx="3117362" cy="41232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110039" y="6837384"/>
              <a:ext cx="3117362" cy="41232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Google Shape;4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m total">
  <p:cSld name="3_Imagem total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3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3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80" name="Google Shape;380;p3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Texto + 1 Imagem Retangular">
  <p:cSld name="2_1 Texto + 1 Imagem Retangular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3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8" name="Google Shape;38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3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92" name="Google Shape;392;p3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Imagem + Texto">
  <p:cSld name="2_1 Imagem + Texto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3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3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420" name="Google Shape;420;p3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ítulo + Subtítulo + Texto">
  <p:cSld name="3_Título + Subtítulo + Texto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32" name="Google Shape;432;p3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2">
  <p:cSld name="4_Texto 2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9" name="Google Shape;43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3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43" name="Google Shape;443;p3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">
  <p:cSld name="3_Texto + imagem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3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3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3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55" name="Google Shape;455;p3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 Grande">
  <p:cSld name="3_Texto + Imagem Grande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/>
          <p:nvPr/>
        </p:nvSpPr>
        <p:spPr>
          <a:xfrm rot="5400000">
            <a:off x="5637897" y="310846"/>
            <a:ext cx="914400" cy="12193806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3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3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466" name="Google Shape;466;p3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0" name="Google Shape;47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2 imagens">
  <p:cSld name="3_Texto + 2 imagens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4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475" name="Google Shape;47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4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79" name="Google Shape;479;p4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Textos + 2 imagens (separadas)">
  <p:cSld name="3_2 Textos + 2 imagens (separadas)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6" name="Google Shape;486;p4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7" name="Google Shape;487;p4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4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4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4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4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92" name="Google Shape;492;p4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m total">
  <p:cSld name="4_Imagem total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4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4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4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02" name="Google Shape;502;p4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>
  <p:cSld name="Título + Subtítulo + Tex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7" name="Google Shape;57;p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Google Shape;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Texto + 1 Imagem Retangular">
  <p:cSld name="3_1 Texto + 1 Imagem Retangular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4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14" name="Google Shape;514;p4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1">
  <p:cSld name="4_Texto 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/>
          <p:nvPr userDrawn="1"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3" name="Google Shape;523;p4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69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4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27" name="Google Shape;527;p4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Imagem + Texto">
  <p:cSld name="3_1 Imagem + Texto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4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4" name="Google Shape;53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80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5"/>
          <p:cNvSpPr/>
          <p:nvPr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4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40" name="Google Shape;540;p4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pa">
  <p:cSld name="1_Capa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 t="14091" r="29784" b="14253"/>
          <a:stretch/>
        </p:blipFill>
        <p:spPr>
          <a:xfrm>
            <a:off x="40855" y="0"/>
            <a:ext cx="12151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>
            <a:off x="-4862" y="6445"/>
            <a:ext cx="12196862" cy="6851555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7" name="Google Shape;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69" name="Google Shape;69;p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2">
  <p:cSld name="1_Texto 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80" name="Google Shape;80;p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">
  <p:cSld name="Texto + image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91" name="Google Shape;91;p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 Grande">
  <p:cSld name="Texto + Imagem Gran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 rot="5400000">
            <a:off x="5638800" y="304799"/>
            <a:ext cx="914400" cy="12192002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103" name="Google Shape;103;p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2 imagens">
  <p:cSld name="Texto + 2 image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13" name="Google Shape;113;p1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</a:pPr>
            <a:r>
              <a:rPr lang="pt-BR" dirty="0" smtClean="0"/>
              <a:t>Engenharia de Requisitos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 txBox="1">
            <a:spLocks/>
          </p:cNvSpPr>
          <p:nvPr/>
        </p:nvSpPr>
        <p:spPr>
          <a:xfrm>
            <a:off x="1094508" y="203574"/>
            <a:ext cx="10471639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Especificação de Requisitos Funcionais Utilizando Casos de Uso</a:t>
            </a:r>
            <a:endParaRPr lang="pt-BR" sz="2400" b="1" dirty="0">
              <a:solidFill>
                <a:srgbClr val="7030A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114424"/>
            <a:ext cx="5726158" cy="554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9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 txBox="1">
            <a:spLocks/>
          </p:cNvSpPr>
          <p:nvPr/>
        </p:nvSpPr>
        <p:spPr>
          <a:xfrm>
            <a:off x="927464" y="138259"/>
            <a:ext cx="10959736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Especificação de Requisitos Funcionais utilizando Histórias de Usuário</a:t>
            </a:r>
            <a:endParaRPr lang="pt-BR" sz="2400" b="1" dirty="0">
              <a:solidFill>
                <a:srgbClr val="7030A0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19200" y="1593410"/>
            <a:ext cx="10458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São </a:t>
            </a:r>
            <a:r>
              <a:rPr lang="pt-BR" sz="2000" dirty="0">
                <a:latin typeface="Libre Franklin" panose="020B0604020202020204" charset="0"/>
              </a:rPr>
              <a:t>descrições feitas pelos clientes — como funções — as quais os clientes gostariam que o sistema realizasse. </a:t>
            </a:r>
          </a:p>
        </p:txBody>
      </p:sp>
      <p:sp>
        <p:nvSpPr>
          <p:cNvPr id="6" name="Retângulo 5"/>
          <p:cNvSpPr/>
          <p:nvPr/>
        </p:nvSpPr>
        <p:spPr>
          <a:xfrm>
            <a:off x="1454331" y="3204752"/>
            <a:ext cx="104328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As equipes ágeis usam as histórias de usuário para a </a:t>
            </a:r>
            <a:r>
              <a:rPr lang="pt-BR" sz="2000" dirty="0" err="1">
                <a:latin typeface="Libre Franklin" panose="020B0604020202020204" charset="0"/>
              </a:rPr>
              <a:t>elicitação</a:t>
            </a:r>
            <a:r>
              <a:rPr lang="pt-BR" sz="2000" dirty="0">
                <a:latin typeface="Libre Franklin" panose="020B0604020202020204" charset="0"/>
              </a:rPr>
              <a:t> de requisitos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1593668" y="4698528"/>
            <a:ext cx="102935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Depois de compreender e detalhar as histórias de usuário, a equipe de desenvolvimento estima o que será realizado para compor o seu planejamento da </a:t>
            </a:r>
            <a:r>
              <a:rPr lang="pt-BR" sz="2000" i="1" dirty="0" err="1">
                <a:latin typeface="Libre Franklin" panose="020B0604020202020204" charset="0"/>
              </a:rPr>
              <a:t>sprint</a:t>
            </a:r>
            <a:endParaRPr lang="pt-BR" sz="2000" i="1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4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 txBox="1">
            <a:spLocks/>
          </p:cNvSpPr>
          <p:nvPr/>
        </p:nvSpPr>
        <p:spPr>
          <a:xfrm>
            <a:off x="927464" y="138259"/>
            <a:ext cx="10959736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Especificação de Requisitos Funcionais utilizando Histórias de Usuário</a:t>
            </a:r>
            <a:endParaRPr lang="pt-BR" sz="2400" b="1" dirty="0">
              <a:solidFill>
                <a:srgbClr val="7030A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158241" y="1424059"/>
            <a:ext cx="10498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 Quando usamos histórias de usuário, temos os 3Cs: </a:t>
            </a:r>
            <a:r>
              <a:rPr lang="pt-BR" sz="2000" b="1" dirty="0">
                <a:latin typeface="Libre Franklin" panose="020B0604020202020204" charset="0"/>
              </a:rPr>
              <a:t>Cartão, Conversa e Confirmação</a:t>
            </a:r>
            <a:r>
              <a:rPr lang="pt-BR" sz="2000" dirty="0">
                <a:latin typeface="Libre Franklin" panose="020B0604020202020204" charset="0"/>
              </a:rPr>
              <a:t>.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41" y="2440708"/>
            <a:ext cx="10759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CARTÃO (CARD)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  <a:sym typeface="Wingdings" panose="05000000000000000000" pitchFamily="2" charset="2"/>
              </a:rPr>
              <a:t> 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adotado para as histórias de usuário porque as empresa passaram a adotar um formato padronizado</a:t>
            </a:r>
          </a:p>
          <a:p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CONVERSA (CONVERSATION)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  <a:sym typeface="Wingdings" panose="05000000000000000000" pitchFamily="2" charset="2"/>
              </a:rPr>
              <a:t> </a:t>
            </a:r>
            <a:r>
              <a:rPr lang="pt-BR" sz="2000" dirty="0" smtClean="0">
                <a:latin typeface="Libre Franklin" panose="020B0604020202020204" charset="0"/>
              </a:rPr>
              <a:t>ponto </a:t>
            </a:r>
            <a:r>
              <a:rPr lang="pt-BR" sz="2000" dirty="0">
                <a:latin typeface="Libre Franklin" panose="020B0604020202020204" charset="0"/>
              </a:rPr>
              <a:t>de partida para que os requisitos sejam coletados e muito bem </a:t>
            </a:r>
            <a:r>
              <a:rPr lang="pt-BR" sz="2000" dirty="0" smtClean="0">
                <a:latin typeface="Libre Franklin" panose="020B0604020202020204" charset="0"/>
              </a:rPr>
              <a:t>compreendidos (comunicação </a:t>
            </a:r>
            <a:r>
              <a:rPr lang="pt-BR" sz="2000" dirty="0">
                <a:latin typeface="Libre Franklin" panose="020B0604020202020204" charset="0"/>
              </a:rPr>
              <a:t>com o </a:t>
            </a:r>
            <a:r>
              <a:rPr lang="pt-BR" sz="2000" dirty="0" smtClean="0">
                <a:latin typeface="Libre Franklin" panose="020B0604020202020204" charset="0"/>
              </a:rPr>
              <a:t>cliente)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CONFIRMAÇÃO (CONFIRMATION</a:t>
            </a:r>
            <a:r>
              <a:rPr lang="pt-BR" sz="2000" dirty="0" smtClean="0">
                <a:latin typeface="Libre Franklin" panose="020B0604020202020204" charset="0"/>
              </a:rPr>
              <a:t>) </a:t>
            </a:r>
            <a:r>
              <a:rPr lang="pt-BR" sz="2000" dirty="0" smtClean="0">
                <a:solidFill>
                  <a:srgbClr val="7030A0"/>
                </a:solidFill>
                <a:latin typeface="Libre Franklin" panose="020B0604020202020204" charset="0"/>
                <a:sym typeface="Wingdings" panose="05000000000000000000" pitchFamily="2" charset="2"/>
              </a:rPr>
              <a:t></a:t>
            </a:r>
            <a:r>
              <a:rPr lang="pt-BR" sz="2000" dirty="0">
                <a:latin typeface="Libre Franklin" panose="020B0604020202020204" charset="0"/>
              </a:rPr>
              <a:t> 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temos os critérios de aceitação que ajudam a esclarecer como será validada a história do </a:t>
            </a:r>
            <a:r>
              <a:rPr lang="pt-BR" sz="2000" dirty="0" smtClean="0">
                <a:latin typeface="Libre Franklin" panose="020B0604020202020204" charset="0"/>
              </a:rPr>
              <a:t>usuário.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927464" y="138259"/>
            <a:ext cx="10959736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Especificação de Requisitos Funcionais utilizando Histórias de Usuário</a:t>
            </a:r>
            <a:endParaRPr lang="pt-BR" sz="2400" b="1" dirty="0">
              <a:solidFill>
                <a:srgbClr val="7030A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02" y="1906225"/>
            <a:ext cx="7659044" cy="33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9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927464" y="138259"/>
            <a:ext cx="10959736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Especificação de Requisitos para um Cenário de Negócios</a:t>
            </a:r>
            <a:endParaRPr lang="pt-BR" sz="2400" b="1" dirty="0">
              <a:solidFill>
                <a:srgbClr val="7030A0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45325" y="2064047"/>
            <a:ext cx="106418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Analisar </a:t>
            </a:r>
            <a:r>
              <a:rPr lang="pt-BR" sz="2000" dirty="0">
                <a:latin typeface="Libre Franklin" panose="020B0604020202020204" charset="0"/>
              </a:rPr>
              <a:t>um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CENÁRIO DE NEGÓCIOS </a:t>
            </a:r>
            <a:r>
              <a:rPr lang="pt-BR" sz="2000" dirty="0" smtClean="0">
                <a:latin typeface="Libre Franklin" panose="020B0604020202020204" charset="0"/>
              </a:rPr>
              <a:t>para </a:t>
            </a:r>
            <a:r>
              <a:rPr lang="pt-BR" sz="2000" dirty="0">
                <a:latin typeface="Libre Franklin" panose="020B0604020202020204" charset="0"/>
              </a:rPr>
              <a:t>compreender o contexto de um projeto e identificar as fontes de informação que podemos usar. </a:t>
            </a:r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Depois seleciona </a:t>
            </a:r>
            <a:r>
              <a:rPr lang="pt-BR" sz="2000" dirty="0">
                <a:latin typeface="Libre Franklin" panose="020B0604020202020204" charset="0"/>
              </a:rPr>
              <a:t>quais as melhores formas e técnicas à especificação de requisitos em um cenário de aplicação. </a:t>
            </a:r>
          </a:p>
        </p:txBody>
      </p:sp>
      <p:sp>
        <p:nvSpPr>
          <p:cNvPr id="2" name="Seta para Baixo 1"/>
          <p:cNvSpPr/>
          <p:nvPr/>
        </p:nvSpPr>
        <p:spPr>
          <a:xfrm>
            <a:off x="5891349" y="3221687"/>
            <a:ext cx="1031966" cy="1162594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2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 txBox="1">
            <a:spLocks/>
          </p:cNvSpPr>
          <p:nvPr/>
        </p:nvSpPr>
        <p:spPr>
          <a:xfrm>
            <a:off x="1168471" y="182389"/>
            <a:ext cx="11167404" cy="6275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pt-BR" sz="2800" b="1" dirty="0">
                <a:solidFill>
                  <a:srgbClr val="7030A0"/>
                </a:solidFill>
              </a:rPr>
              <a:t>Especificação de Requisitos para um Cenário de Negócios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168470" y="1263620"/>
            <a:ext cx="107187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A fim de </a:t>
            </a:r>
            <a:r>
              <a:rPr lang="pt-BR" sz="2000" dirty="0" smtClean="0">
                <a:latin typeface="Libre Franklin" panose="020B0604020202020204" charset="0"/>
              </a:rPr>
              <a:t>iniciarmos: </a:t>
            </a:r>
          </a:p>
          <a:p>
            <a:endParaRPr lang="pt-BR" sz="2000" dirty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Libre Franklin" panose="020B0604020202020204" charset="0"/>
              </a:rPr>
              <a:t>Precisamos </a:t>
            </a:r>
            <a:r>
              <a:rPr lang="pt-BR" sz="2000" dirty="0">
                <a:latin typeface="Libre Franklin" panose="020B0604020202020204" charset="0"/>
              </a:rPr>
              <a:t>compreender qual o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CENÁRIO DE NEGÓCIO </a:t>
            </a:r>
          </a:p>
          <a:p>
            <a:pPr marL="457200" indent="-457200">
              <a:buFont typeface="+mj-lt"/>
              <a:buAutoNum type="arabicPeriod"/>
            </a:pPr>
            <a:endParaRPr lang="pt-BR" sz="2000" b="1" dirty="0">
              <a:solidFill>
                <a:srgbClr val="7030A0"/>
              </a:solidFill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endParaRPr lang="pt-BR" sz="2000" dirty="0" smtClean="0">
              <a:solidFill>
                <a:srgbClr val="7030A0"/>
              </a:solidFill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solidFill>
                  <a:srgbClr val="7030A0"/>
                </a:solidFill>
                <a:latin typeface="Libre Franklin" panose="020B0604020202020204" charset="0"/>
              </a:rPr>
              <a:t>I</a:t>
            </a:r>
            <a:r>
              <a:rPr lang="pt-BR" sz="2000" dirty="0" smtClean="0">
                <a:latin typeface="Libre Franklin" panose="020B0604020202020204" charset="0"/>
              </a:rPr>
              <a:t>dentificar </a:t>
            </a:r>
            <a:r>
              <a:rPr lang="pt-BR" sz="2000" dirty="0">
                <a:latin typeface="Libre Franklin" panose="020B0604020202020204" charset="0"/>
              </a:rPr>
              <a:t>as possíveis </a:t>
            </a:r>
            <a:r>
              <a:rPr lang="pt-BR" sz="2000" b="1" dirty="0" smtClean="0">
                <a:solidFill>
                  <a:schemeClr val="tx1"/>
                </a:solidFill>
                <a:latin typeface="Libre Franklin" panose="020B0604020202020204" charset="0"/>
              </a:rPr>
              <a:t>FONTES DE INFORMAÇÃO À COLETA DOS REQUISITOS</a:t>
            </a:r>
            <a:r>
              <a:rPr lang="pt-BR" sz="2000" dirty="0" smtClean="0">
                <a:latin typeface="Libre Franklin" panose="020B0604020202020204" charset="0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4" name="Seta para Baixo 3"/>
          <p:cNvSpPr/>
          <p:nvPr/>
        </p:nvSpPr>
        <p:spPr>
          <a:xfrm>
            <a:off x="5548120" y="3605348"/>
            <a:ext cx="979714" cy="103196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22973" y="4878623"/>
            <a:ext cx="10058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Para entender </a:t>
            </a:r>
            <a:r>
              <a:rPr lang="pt-BR" sz="2000" dirty="0" smtClean="0">
                <a:latin typeface="Libre Franklin" panose="020B0604020202020204" charset="0"/>
                <a:sym typeface="Wingdings" panose="05000000000000000000" pitchFamily="2" charset="2"/>
              </a:rPr>
              <a:t> vamos ver </a:t>
            </a:r>
            <a:r>
              <a:rPr lang="pt-BR" sz="2000" dirty="0" smtClean="0">
                <a:latin typeface="Libre Franklin" panose="020B0604020202020204" charset="0"/>
              </a:rPr>
              <a:t>um </a:t>
            </a:r>
            <a:r>
              <a:rPr lang="pt-BR" sz="2000" dirty="0">
                <a:latin typeface="Libre Franklin" panose="020B0604020202020204" charset="0"/>
              </a:rPr>
              <a:t>exemplo fictício </a:t>
            </a:r>
            <a:r>
              <a:rPr lang="pt-BR" sz="2000" dirty="0" smtClean="0">
                <a:latin typeface="Libre Franklin" panose="020B0604020202020204" charset="0"/>
              </a:rPr>
              <a:t>prático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4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 txBox="1">
            <a:spLocks/>
          </p:cNvSpPr>
          <p:nvPr/>
        </p:nvSpPr>
        <p:spPr>
          <a:xfrm>
            <a:off x="995624" y="182389"/>
            <a:ext cx="11167404" cy="6275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pt-BR" sz="2800" b="1" dirty="0">
                <a:solidFill>
                  <a:srgbClr val="7030A0"/>
                </a:solidFill>
              </a:rPr>
              <a:t>Especificação de Requisitos para um Cenário de Negócios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84515" y="1348620"/>
            <a:ext cx="10589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Descrição do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CENÁRIO DE NEGÓCIOS</a:t>
            </a:r>
            <a:r>
              <a:rPr lang="pt-BR" sz="2000" dirty="0" smtClean="0">
                <a:latin typeface="Libre Franklin" panose="020B0604020202020204" charset="0"/>
              </a:rPr>
              <a:t>: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284514" y="2287453"/>
            <a:ext cx="109074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Desenvolvimento de um </a:t>
            </a:r>
            <a:r>
              <a:rPr lang="pt-BR" sz="2000" dirty="0">
                <a:latin typeface="Libre Franklin" panose="020B0604020202020204" charset="0"/>
              </a:rPr>
              <a:t>aplicativo direcionado apoiar as atividades do Detran (Departamento de Trânsito).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 </a:t>
            </a:r>
            <a:r>
              <a:rPr lang="pt-BR" sz="2000" dirty="0">
                <a:latin typeface="Libre Franklin" panose="020B0604020202020204" charset="0"/>
              </a:rPr>
              <a:t>aplicativo interligará os diversos atores envolvidos neste </a:t>
            </a:r>
            <a:r>
              <a:rPr lang="pt-BR" sz="2000" dirty="0" smtClean="0">
                <a:latin typeface="Libre Franklin" panose="020B0604020202020204" charset="0"/>
              </a:rPr>
              <a:t>ecossistema.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Os </a:t>
            </a:r>
            <a:r>
              <a:rPr lang="pt-BR" sz="2000" dirty="0">
                <a:latin typeface="Libre Franklin" panose="020B0604020202020204" charset="0"/>
              </a:rPr>
              <a:t>atores são os seguintes: o próprio Detran, o motorista, o proprietário, o agente de trânsito, os bancos e as clínicas médicas. 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7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 txBox="1">
            <a:spLocks/>
          </p:cNvSpPr>
          <p:nvPr/>
        </p:nvSpPr>
        <p:spPr>
          <a:xfrm>
            <a:off x="958612" y="174815"/>
            <a:ext cx="11167404" cy="6275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pt-BR" sz="2800" b="1" dirty="0">
                <a:solidFill>
                  <a:srgbClr val="7030A0"/>
                </a:solidFill>
              </a:rPr>
              <a:t>Especificação de Requisitos para um Cenário de Negócios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58" y="1153341"/>
            <a:ext cx="8973814" cy="49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 txBox="1">
            <a:spLocks/>
          </p:cNvSpPr>
          <p:nvPr/>
        </p:nvSpPr>
        <p:spPr>
          <a:xfrm>
            <a:off x="958612" y="174815"/>
            <a:ext cx="11167404" cy="6275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pt-BR" sz="2800" b="1" dirty="0">
                <a:solidFill>
                  <a:srgbClr val="7030A0"/>
                </a:solidFill>
              </a:rPr>
              <a:t>Especificação de Requisitos para um Cenário de Negócios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40971" y="1786133"/>
            <a:ext cx="106026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Imagine </a:t>
            </a:r>
            <a:r>
              <a:rPr lang="pt-BR" sz="2000" dirty="0">
                <a:latin typeface="Libre Franklin" panose="020B0604020202020204" charset="0"/>
              </a:rPr>
              <a:t>que você é o(a) engenheiro(a) de requisitos que coletará as informações para o desenvolvimento deste aplicativo fictício ao Detran da sua cidade.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 </a:t>
            </a:r>
            <a:r>
              <a:rPr lang="pt-BR" sz="2000" dirty="0">
                <a:latin typeface="Libre Franklin" panose="020B0604020202020204" charset="0"/>
              </a:rPr>
              <a:t>seu objetivo é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COLETAR OS REQUISITOS </a:t>
            </a:r>
            <a:r>
              <a:rPr lang="pt-BR" sz="2000" dirty="0" smtClean="0">
                <a:latin typeface="Libre Franklin" panose="020B0604020202020204" charset="0"/>
              </a:rPr>
              <a:t>especificados </a:t>
            </a:r>
            <a:r>
              <a:rPr lang="pt-BR" sz="2000" dirty="0">
                <a:latin typeface="Libre Franklin" panose="020B0604020202020204" charset="0"/>
              </a:rPr>
              <a:t>em um nível de detalhe suficiente para que a equipe de desenvolvimento consiga implementar o aplicativo. 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5734595" y="3526971"/>
            <a:ext cx="966651" cy="112340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686820" y="4947158"/>
            <a:ext cx="5355953" cy="461665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7030A0"/>
                </a:solidFill>
                <a:latin typeface="Libre Franklin" panose="020B0604020202020204" charset="0"/>
              </a:rPr>
              <a:t>Como você iniciará o seu trabalho? </a:t>
            </a:r>
          </a:p>
        </p:txBody>
      </p:sp>
    </p:spTree>
    <p:extLst>
      <p:ext uri="{BB962C8B-B14F-4D97-AF65-F5344CB8AC3E}">
        <p14:creationId xmlns:p14="http://schemas.microsoft.com/office/powerpoint/2010/main" val="104832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 txBox="1">
            <a:spLocks/>
          </p:cNvSpPr>
          <p:nvPr/>
        </p:nvSpPr>
        <p:spPr>
          <a:xfrm>
            <a:off x="841046" y="96437"/>
            <a:ext cx="11167404" cy="6275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pt-BR" sz="2800" b="1" dirty="0">
                <a:solidFill>
                  <a:srgbClr val="7030A0"/>
                </a:solidFill>
              </a:rPr>
              <a:t>Especificação de Requisitos para um Cenário de Negócios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53884" y="1365277"/>
            <a:ext cx="1085456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Libre Franklin" panose="020B0604020202020204" charset="0"/>
              </a:rPr>
              <a:t>Compreender </a:t>
            </a:r>
            <a:r>
              <a:rPr lang="pt-BR" sz="2000" dirty="0">
                <a:latin typeface="Libre Franklin" panose="020B0604020202020204" charset="0"/>
              </a:rPr>
              <a:t>o contexto do problema </a:t>
            </a:r>
            <a:r>
              <a:rPr lang="pt-BR" sz="2000" dirty="0" smtClean="0">
                <a:latin typeface="Libre Franklin" panose="020B0604020202020204" charset="0"/>
              </a:rPr>
              <a:t>e identificar </a:t>
            </a:r>
            <a:r>
              <a:rPr lang="pt-BR" sz="2000" dirty="0">
                <a:latin typeface="Libre Franklin" panose="020B0604020202020204" charset="0"/>
              </a:rPr>
              <a:t>as possíveis fontes </a:t>
            </a:r>
            <a:r>
              <a:rPr lang="pt-BR" sz="2000" dirty="0" smtClean="0">
                <a:latin typeface="Libre Franklin" panose="020B0604020202020204" charset="0"/>
              </a:rPr>
              <a:t>de informações. </a:t>
            </a:r>
          </a:p>
          <a:p>
            <a:pPr marL="457200" indent="-457200">
              <a:buFont typeface="+mj-lt"/>
              <a:buAutoNum type="arabicPeriod"/>
            </a:pPr>
            <a:endParaRPr lang="pt-BR" sz="2000" dirty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Libre Franklin" panose="020B0604020202020204" charset="0"/>
              </a:rPr>
              <a:t>Coletar todas </a:t>
            </a:r>
            <a:r>
              <a:rPr lang="pt-BR" sz="2000" dirty="0">
                <a:latin typeface="Libre Franklin" panose="020B0604020202020204" charset="0"/>
              </a:rPr>
              <a:t>as informações e as organize com o objetivo de as explorar, depois, junto aos usuários, clientes e à sua equipe de desenvolvimento.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endParaRPr lang="pt-BR" sz="2000" dirty="0">
              <a:latin typeface="Libre Franklin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Libre Franklin" panose="020B0604020202020204" charset="0"/>
              </a:rPr>
              <a:t>Pesquisar </a:t>
            </a:r>
            <a:r>
              <a:rPr lang="pt-BR" sz="2000" dirty="0">
                <a:latin typeface="Libre Franklin" panose="020B0604020202020204" charset="0"/>
              </a:rPr>
              <a:t>acerca do negócio, a fim de conhecer mais sobre ele e dar início ao contato com os envolvidos. </a:t>
            </a:r>
          </a:p>
        </p:txBody>
      </p:sp>
      <p:sp>
        <p:nvSpPr>
          <p:cNvPr id="6" name="Retângulo 5"/>
          <p:cNvSpPr/>
          <p:nvPr/>
        </p:nvSpPr>
        <p:spPr>
          <a:xfrm>
            <a:off x="1369086" y="4744034"/>
            <a:ext cx="10424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Importante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  <a:sym typeface="Wingdings" panose="05000000000000000000" pitchFamily="2" charset="2"/>
              </a:rPr>
              <a:t> 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compreender as terminologias usadas no negócio, as regulamentações e regras do setor. 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0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ctrTitle"/>
          </p:nvPr>
        </p:nvSpPr>
        <p:spPr>
          <a:xfrm>
            <a:off x="477814" y="2584911"/>
            <a:ext cx="4068060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pt-BR" dirty="0"/>
              <a:t>ESPECIFICAÇÃO DE REQUISITOS DE SOFTWARE</a:t>
            </a:r>
            <a:endParaRPr dirty="0"/>
          </a:p>
        </p:txBody>
      </p:sp>
      <p:sp>
        <p:nvSpPr>
          <p:cNvPr id="556" name="Google Shape;556;p48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t-BR" dirty="0" smtClean="0"/>
              <a:t>Esp. Janaina Freitas</a:t>
            </a:r>
            <a:endParaRPr dirty="0"/>
          </a:p>
        </p:txBody>
      </p:sp>
      <p:sp>
        <p:nvSpPr>
          <p:cNvPr id="557" name="Google Shape;557;p48"/>
          <p:cNvSpPr>
            <a:spLocks noGrp="1"/>
          </p:cNvSpPr>
          <p:nvPr>
            <p:ph type="pic" idx="2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27" y="1567544"/>
            <a:ext cx="7454536" cy="4976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030" y="1140414"/>
            <a:ext cx="6627436" cy="5312638"/>
          </a:xfrm>
          <a:prstGeom prst="rect">
            <a:avLst/>
          </a:prstGeom>
        </p:spPr>
      </p:pic>
      <p:sp>
        <p:nvSpPr>
          <p:cNvPr id="7" name="Espaço Reservado para Texto 1"/>
          <p:cNvSpPr txBox="1">
            <a:spLocks/>
          </p:cNvSpPr>
          <p:nvPr/>
        </p:nvSpPr>
        <p:spPr>
          <a:xfrm>
            <a:off x="841046" y="96437"/>
            <a:ext cx="11167404" cy="6275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pt-BR" sz="2800" b="1" dirty="0">
                <a:solidFill>
                  <a:srgbClr val="7030A0"/>
                </a:solidFill>
              </a:rPr>
              <a:t>Especificação de Requisitos para um Cenário de Negócios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8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 txBox="1">
            <a:spLocks/>
          </p:cNvSpPr>
          <p:nvPr/>
        </p:nvSpPr>
        <p:spPr>
          <a:xfrm>
            <a:off x="841046" y="96437"/>
            <a:ext cx="11167404" cy="6275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pt-BR" sz="2800" b="1" dirty="0">
                <a:solidFill>
                  <a:srgbClr val="7030A0"/>
                </a:solidFill>
              </a:rPr>
              <a:t>Especificação de Requisitos para um Cenário de Negócios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40822" y="1420561"/>
            <a:ext cx="107202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Depois de realizar a </a:t>
            </a:r>
            <a:r>
              <a:rPr lang="pt-BR" sz="2000" dirty="0" smtClean="0">
                <a:latin typeface="Libre Franklin" panose="020B0604020202020204" charset="0"/>
              </a:rPr>
              <a:t>pesquisa:</a:t>
            </a:r>
          </a:p>
          <a:p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Realizar </a:t>
            </a:r>
            <a:r>
              <a:rPr lang="pt-BR" sz="2000" dirty="0">
                <a:latin typeface="Libre Franklin" panose="020B0604020202020204" charset="0"/>
              </a:rPr>
              <a:t>o primeiro contato com o cliente, visando a identificar as fontes de informação para a coleta de requisitos e os stakeholders do projeto.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Identificar as </a:t>
            </a:r>
            <a:r>
              <a:rPr lang="pt-BR" sz="2000" dirty="0">
                <a:latin typeface="Libre Franklin" panose="020B0604020202020204" charset="0"/>
              </a:rPr>
              <a:t>fontes de informações </a:t>
            </a:r>
            <a:r>
              <a:rPr lang="pt-BR" sz="2000" dirty="0" smtClean="0">
                <a:latin typeface="Libre Franklin" panose="020B0604020202020204" charset="0"/>
              </a:rPr>
              <a:t>e a </a:t>
            </a:r>
            <a:r>
              <a:rPr lang="pt-BR" sz="2000" dirty="0">
                <a:latin typeface="Libre Franklin" panose="020B0604020202020204" charset="0"/>
              </a:rPr>
              <a:t>seleção das técnicas de </a:t>
            </a:r>
            <a:r>
              <a:rPr lang="pt-BR" sz="2000" dirty="0" err="1">
                <a:latin typeface="Libre Franklin" panose="020B0604020202020204" charset="0"/>
              </a:rPr>
              <a:t>elicitação</a:t>
            </a:r>
            <a:r>
              <a:rPr lang="pt-BR" sz="2000" dirty="0">
                <a:latin typeface="Libre Franklin" panose="020B0604020202020204" charset="0"/>
              </a:rPr>
              <a:t> de requisitos. </a:t>
            </a:r>
          </a:p>
        </p:txBody>
      </p:sp>
    </p:spTree>
    <p:extLst>
      <p:ext uri="{BB962C8B-B14F-4D97-AF65-F5344CB8AC3E}">
        <p14:creationId xmlns:p14="http://schemas.microsoft.com/office/powerpoint/2010/main" val="351196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 txBox="1">
            <a:spLocks/>
          </p:cNvSpPr>
          <p:nvPr/>
        </p:nvSpPr>
        <p:spPr>
          <a:xfrm>
            <a:off x="1185158" y="334790"/>
            <a:ext cx="10457987" cy="690447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Atividades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do processo 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Elicitação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Requisitos 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63" y="1520462"/>
            <a:ext cx="78771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"/>
          <p:cNvSpPr txBox="1">
            <a:spLocks/>
          </p:cNvSpPr>
          <p:nvPr/>
        </p:nvSpPr>
        <p:spPr>
          <a:xfrm>
            <a:off x="1127014" y="411391"/>
            <a:ext cx="10471639" cy="627699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Indicadores para avaliar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Requisitos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Software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58387" y="1851970"/>
            <a:ext cx="10537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Depois de realizarmos a coleta de requisitos, precisamos avaliar se chegamos ao resultado esperado, isto é, ao que foi planejado. </a:t>
            </a:r>
          </a:p>
        </p:txBody>
      </p:sp>
      <p:sp>
        <p:nvSpPr>
          <p:cNvPr id="4" name="Retângulo 3"/>
          <p:cNvSpPr/>
          <p:nvPr/>
        </p:nvSpPr>
        <p:spPr>
          <a:xfrm>
            <a:off x="3025505" y="3144631"/>
            <a:ext cx="6096000" cy="461665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>
            <a:spAutoFit/>
          </a:bodyPr>
          <a:lstStyle/>
          <a:p>
            <a:pPr algn="ctr"/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COMO AVALIAMOS? </a:t>
            </a:r>
            <a:endParaRPr lang="pt-BR" sz="24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638556" y="5294922"/>
            <a:ext cx="9777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Libre Franklin" panose="020B0604020202020204" charset="0"/>
              </a:rPr>
              <a:t>Comparando se o que foi </a:t>
            </a:r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COLETADO</a:t>
            </a:r>
            <a:r>
              <a:rPr lang="pt-BR" sz="2400" dirty="0" smtClean="0">
                <a:latin typeface="Libre Franklin" panose="020B0604020202020204" charset="0"/>
              </a:rPr>
              <a:t> </a:t>
            </a:r>
            <a:r>
              <a:rPr lang="pt-BR" sz="2400" dirty="0">
                <a:latin typeface="Libre Franklin" panose="020B0604020202020204" charset="0"/>
              </a:rPr>
              <a:t>é o que estava </a:t>
            </a:r>
            <a:r>
              <a:rPr lang="pt-BR" sz="2400" b="1" dirty="0" smtClean="0">
                <a:solidFill>
                  <a:srgbClr val="7030A0"/>
                </a:solidFill>
                <a:latin typeface="Libre Franklin" panose="020B0604020202020204" charset="0"/>
              </a:rPr>
              <a:t>PLANEJADO</a:t>
            </a:r>
            <a:r>
              <a:rPr lang="pt-BR" sz="2400" dirty="0" smtClean="0">
                <a:latin typeface="Libre Franklin" panose="020B0604020202020204" charset="0"/>
              </a:rPr>
              <a:t>. </a:t>
            </a:r>
            <a:endParaRPr lang="pt-BR" sz="2400" dirty="0">
              <a:latin typeface="Libre Franklin" panose="020B0604020202020204" charset="0"/>
            </a:endParaRPr>
          </a:p>
        </p:txBody>
      </p:sp>
      <p:sp>
        <p:nvSpPr>
          <p:cNvPr id="6" name="Seta para Baixo 5"/>
          <p:cNvSpPr/>
          <p:nvPr/>
        </p:nvSpPr>
        <p:spPr>
          <a:xfrm>
            <a:off x="5656217" y="3606296"/>
            <a:ext cx="870857" cy="1226961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1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 txBox="1">
            <a:spLocks/>
          </p:cNvSpPr>
          <p:nvPr/>
        </p:nvSpPr>
        <p:spPr>
          <a:xfrm>
            <a:off x="301704" y="361175"/>
            <a:ext cx="10471639" cy="627699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Indicadores para avaliar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Requisitos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Software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01704" y="1618903"/>
            <a:ext cx="10691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/>
                </a:solidFill>
                <a:latin typeface="Libre Franklin" panose="020B0604020202020204" charset="0"/>
              </a:rPr>
              <a:t> </a:t>
            </a:r>
            <a:r>
              <a:rPr lang="pt-BR" sz="2000" b="1" dirty="0" smtClean="0">
                <a:solidFill>
                  <a:schemeClr val="tx1"/>
                </a:solidFill>
                <a:latin typeface="Libre Franklin" panose="020B0604020202020204" charset="0"/>
              </a:rPr>
              <a:t>Como AVALIAMOS </a:t>
            </a:r>
            <a:r>
              <a:rPr lang="pt-BR" sz="2000" b="1" dirty="0">
                <a:solidFill>
                  <a:schemeClr val="tx1"/>
                </a:solidFill>
                <a:latin typeface="Libre Franklin" panose="020B0604020202020204" charset="0"/>
              </a:rPr>
              <a:t>os requisitos de software? 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88524" y="2804195"/>
            <a:ext cx="70048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latin typeface="Libre Franklin" panose="020B0604020202020204" charset="0"/>
              </a:rPr>
              <a:t>Como garantimos que será entregue ao usuário o que coletamos e se é o que esse usuário </a:t>
            </a:r>
            <a:r>
              <a:rPr lang="pt-BR" sz="2200" dirty="0" smtClean="0">
                <a:latin typeface="Libre Franklin" panose="020B0604020202020204" charset="0"/>
              </a:rPr>
              <a:t>queria?</a:t>
            </a:r>
            <a:endParaRPr lang="pt-BR" sz="2200" dirty="0">
              <a:latin typeface="Libre Franklin" panose="020B060402020202020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64210" y="4497193"/>
            <a:ext cx="7248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Precisamos </a:t>
            </a:r>
            <a:r>
              <a:rPr lang="pt-BR" sz="2000" dirty="0">
                <a:latin typeface="Libre Franklin" panose="020B0604020202020204" charset="0"/>
              </a:rPr>
              <a:t>investir na </a:t>
            </a:r>
            <a:r>
              <a:rPr lang="pt-BR" sz="2000" dirty="0" err="1">
                <a:latin typeface="Libre Franklin" panose="020B0604020202020204" charset="0"/>
              </a:rPr>
              <a:t>elicitação</a:t>
            </a:r>
            <a:r>
              <a:rPr lang="pt-BR" sz="2000" dirty="0">
                <a:latin typeface="Libre Franklin" panose="020B0604020202020204" charset="0"/>
              </a:rPr>
              <a:t> de requisitos </a:t>
            </a:r>
            <a:r>
              <a:rPr lang="pt-BR" sz="2000" dirty="0" smtClean="0">
                <a:latin typeface="Libre Franklin" panose="020B0604020202020204" charset="0"/>
              </a:rPr>
              <a:t>e depois </a:t>
            </a:r>
            <a:r>
              <a:rPr lang="pt-BR" sz="2000" dirty="0">
                <a:latin typeface="Libre Franklin" panose="020B0604020202020204" charset="0"/>
              </a:rPr>
              <a:t>identificar se </a:t>
            </a:r>
            <a:r>
              <a:rPr lang="pt-BR" sz="2000" dirty="0" smtClean="0">
                <a:latin typeface="Libre Franklin" panose="020B0604020202020204" charset="0"/>
              </a:rPr>
              <a:t>foi atendido </a:t>
            </a:r>
            <a:r>
              <a:rPr lang="pt-BR" sz="2000" dirty="0">
                <a:latin typeface="Libre Franklin" panose="020B0604020202020204" charset="0"/>
              </a:rPr>
              <a:t>às necessidades dos usuários de acordo com o </a:t>
            </a:r>
            <a:r>
              <a:rPr lang="pt-BR" sz="2000" dirty="0" smtClean="0">
                <a:latin typeface="Libre Franklin" panose="020B0604020202020204" charset="0"/>
              </a:rPr>
              <a:t>planejado </a:t>
            </a:r>
            <a:r>
              <a:rPr lang="pt-BR" sz="2000" dirty="0" smtClean="0">
                <a:solidFill>
                  <a:srgbClr val="7030A0"/>
                </a:solidFill>
                <a:latin typeface="Libre Franklin" panose="020B0604020202020204" charset="0"/>
                <a:sym typeface="Wingdings" panose="05000000000000000000" pitchFamily="2" charset="2"/>
              </a:rPr>
              <a:t>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  <a:sym typeface="Wingdings" panose="05000000000000000000" pitchFamily="2" charset="2"/>
              </a:rPr>
              <a:t>MEDIÇÃO</a:t>
            </a:r>
            <a:endParaRPr lang="pt-BR" sz="2000" b="1" dirty="0">
              <a:latin typeface="Libre Franklin" panose="020B0604020202020204" charset="0"/>
            </a:endParaRPr>
          </a:p>
        </p:txBody>
      </p:sp>
      <p:sp>
        <p:nvSpPr>
          <p:cNvPr id="10" name="Seta Dobrada 9"/>
          <p:cNvSpPr/>
          <p:nvPr/>
        </p:nvSpPr>
        <p:spPr>
          <a:xfrm flipV="1">
            <a:off x="1770270" y="2019013"/>
            <a:ext cx="1970061" cy="1502229"/>
          </a:xfrm>
          <a:prstGeom prst="ben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Dobrada 10"/>
          <p:cNvSpPr/>
          <p:nvPr/>
        </p:nvSpPr>
        <p:spPr>
          <a:xfrm flipH="1" flipV="1">
            <a:off x="7707085" y="3746079"/>
            <a:ext cx="1972492" cy="1502229"/>
          </a:xfrm>
          <a:prstGeom prst="ben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8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 txBox="1">
            <a:spLocks/>
          </p:cNvSpPr>
          <p:nvPr/>
        </p:nvSpPr>
        <p:spPr>
          <a:xfrm>
            <a:off x="1082873" y="422161"/>
            <a:ext cx="10471639" cy="627699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 Definição 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Termos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para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Medição 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09" y="1286147"/>
            <a:ext cx="7519966" cy="53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131073" y="291824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8A4194"/>
                </a:solidFill>
              </a:rPr>
              <a:t> Modelo de informação de medição </a:t>
            </a:r>
            <a:endParaRPr lang="pt-BR" sz="2800" b="1" dirty="0">
              <a:solidFill>
                <a:srgbClr val="8A4194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56" y="1135924"/>
            <a:ext cx="70485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6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>
            <a:spLocks noGrp="1"/>
          </p:cNvSpPr>
          <p:nvPr>
            <p:ph type="title"/>
          </p:nvPr>
        </p:nvSpPr>
        <p:spPr>
          <a:xfrm>
            <a:off x="3765733" y="967794"/>
            <a:ext cx="7507512" cy="3107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200"/>
            </a:pPr>
            <a:r>
              <a:rPr lang="pt-BR" sz="3200" b="0" dirty="0" smtClean="0"/>
              <a:t> “</a:t>
            </a:r>
            <a:r>
              <a:rPr lang="pt-BR" sz="3200" b="0" dirty="0"/>
              <a:t>Independentemente da forma que se escolha para realizar as atividades relacionadas a requisitos, um ponto é chave: o foco na entrega de valor para o cliente”. </a:t>
            </a:r>
            <a:r>
              <a:rPr lang="pt-BR" sz="3200" dirty="0"/>
              <a:t/>
            </a:r>
            <a:br>
              <a:rPr lang="pt-BR" sz="3200" dirty="0"/>
            </a:br>
            <a:endParaRPr sz="32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4" name="Google Shape;564;p49"/>
          <p:cNvSpPr txBox="1">
            <a:spLocks noGrp="1"/>
          </p:cNvSpPr>
          <p:nvPr>
            <p:ph type="body" idx="1"/>
          </p:nvPr>
        </p:nvSpPr>
        <p:spPr>
          <a:xfrm>
            <a:off x="3870236" y="4219303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dirty="0" smtClean="0"/>
              <a:t>Sheila  </a:t>
            </a:r>
            <a:r>
              <a:rPr lang="pt-BR" sz="1600" dirty="0" err="1" smtClean="0"/>
              <a:t>Reineh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 txBox="1">
            <a:spLocks noGrp="1"/>
          </p:cNvSpPr>
          <p:nvPr>
            <p:ph type="body" idx="1"/>
          </p:nvPr>
        </p:nvSpPr>
        <p:spPr>
          <a:xfrm>
            <a:off x="1323704" y="2280198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Especificação </a:t>
            </a:r>
            <a:r>
              <a:rPr lang="pt-BR" b="1" dirty="0"/>
              <a:t>de Requisitos Funcionais Utilizando Casos de Uso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b="1" dirty="0"/>
              <a:t>Especificação de Requisitos funcionais utilizando Histórias de usuário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b="1" dirty="0"/>
              <a:t>Especificação de Requisitos para um Cenário de Negócios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b="1" dirty="0"/>
              <a:t>Indicadores para avaliar Requisitos de Software</a:t>
            </a:r>
          </a:p>
        </p:txBody>
      </p:sp>
      <p:sp>
        <p:nvSpPr>
          <p:cNvPr id="571" name="Google Shape;571;p50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2E8A"/>
              </a:buClr>
              <a:buSzPts val="2800"/>
              <a:buNone/>
            </a:pPr>
            <a:r>
              <a:rPr lang="pt-BR" dirty="0" smtClean="0"/>
              <a:t>Unidade 04</a:t>
            </a:r>
            <a:endParaRPr dirty="0"/>
          </a:p>
        </p:txBody>
      </p:sp>
      <p:sp>
        <p:nvSpPr>
          <p:cNvPr id="572" name="Google Shape;572;p50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b="1" dirty="0" smtClean="0"/>
              <a:t>Especificação de Requisitos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03574"/>
            <a:ext cx="10471639" cy="669261"/>
          </a:xfrm>
        </p:spPr>
        <p:txBody>
          <a:bodyPr>
            <a:noAutofit/>
          </a:bodyPr>
          <a:lstStyle/>
          <a:p>
            <a:pPr marL="228600" indent="0"/>
            <a:r>
              <a:rPr lang="pt-BR" sz="2400" b="1" dirty="0">
                <a:solidFill>
                  <a:srgbClr val="7030A0"/>
                </a:solidFill>
              </a:rPr>
              <a:t>Especificação de Requisitos Funcionais Utilizando Casos de Uso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362891" y="1586982"/>
            <a:ext cx="10576559" cy="1950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sz="1900" dirty="0">
                <a:latin typeface="Libre Franklin" panose="020B0604020202020204" charset="0"/>
                <a:ea typeface="Calibri" panose="020F0502020204030204" pitchFamily="34" charset="0"/>
              </a:rPr>
              <a:t>Quando se usa </a:t>
            </a:r>
            <a:r>
              <a:rPr lang="pt-BR" sz="1900" b="1" dirty="0" smtClean="0">
                <a:solidFill>
                  <a:srgbClr val="7030A0"/>
                </a:solidFill>
                <a:latin typeface="Libre Franklin" panose="020B0604020202020204" charset="0"/>
                <a:ea typeface="Calibri" panose="020F0502020204030204" pitchFamily="34" charset="0"/>
              </a:rPr>
              <a:t>CASOS DE USO</a:t>
            </a:r>
            <a:r>
              <a:rPr lang="pt-BR" sz="1900" dirty="0" smtClean="0">
                <a:latin typeface="Libre Franklin" panose="020B0604020202020204" charset="0"/>
                <a:ea typeface="Calibri" panose="020F0502020204030204" pitchFamily="34" charset="0"/>
              </a:rPr>
              <a:t>: significa </a:t>
            </a:r>
            <a:r>
              <a:rPr lang="pt-BR" sz="1900" dirty="0">
                <a:latin typeface="Libre Franklin" panose="020B0604020202020204" charset="0"/>
                <a:ea typeface="Calibri" panose="020F0502020204030204" pitchFamily="34" charset="0"/>
              </a:rPr>
              <a:t>que queremos </a:t>
            </a:r>
            <a:r>
              <a:rPr lang="pt-BR" sz="1900" b="1" dirty="0">
                <a:latin typeface="Libre Franklin" panose="020B0604020202020204" charset="0"/>
                <a:ea typeface="Calibri" panose="020F0502020204030204" pitchFamily="34" charset="0"/>
              </a:rPr>
              <a:t>colocar o usuário no centro do processo de coleta de requisitos </a:t>
            </a:r>
            <a:r>
              <a:rPr lang="pt-BR" sz="1900" dirty="0">
                <a:latin typeface="Libre Franklin" panose="020B0604020202020204" charset="0"/>
                <a:ea typeface="Calibri" panose="020F0502020204030204" pitchFamily="34" charset="0"/>
              </a:rPr>
              <a:t>para que seja possível definir funcionalidades que agreguem valor para esse usuário.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pt-BR" sz="1900" dirty="0">
              <a:effectLst/>
              <a:latin typeface="Libre Franklin" panose="020B0604020202020204" charset="0"/>
              <a:ea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362891" y="4155525"/>
            <a:ext cx="10589623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sz="1800" dirty="0">
                <a:latin typeface="Libre Franklin" panose="020B0604020202020204" charset="0"/>
                <a:ea typeface="Calibri" panose="020F0502020204030204" pitchFamily="34" charset="0"/>
              </a:rPr>
              <a:t>Na</a:t>
            </a:r>
            <a:r>
              <a:rPr lang="pt-BR" sz="1800" b="1" dirty="0">
                <a:latin typeface="Libre Franklin" panose="020B0604020202020204" charset="0"/>
                <a:ea typeface="Calibri" panose="020F0502020204030204" pitchFamily="34" charset="0"/>
              </a:rPr>
              <a:t> especificação de requisitos funcionais </a:t>
            </a:r>
            <a:r>
              <a:rPr lang="pt-BR" sz="1800" dirty="0" smtClean="0">
                <a:latin typeface="Libre Franklin" panose="020B0604020202020204" charset="0"/>
                <a:ea typeface="Calibri" panose="020F0502020204030204" pitchFamily="34" charset="0"/>
              </a:rPr>
              <a:t>utilizamos </a:t>
            </a:r>
            <a:r>
              <a:rPr lang="pt-BR" sz="1800" b="1" dirty="0">
                <a:latin typeface="Libre Franklin" panose="020B0604020202020204" charset="0"/>
                <a:ea typeface="Calibri" panose="020F0502020204030204" pitchFamily="34" charset="0"/>
              </a:rPr>
              <a:t>casos de uso </a:t>
            </a:r>
            <a:r>
              <a:rPr lang="pt-BR" sz="1800" dirty="0">
                <a:latin typeface="Libre Franklin" panose="020B0604020202020204" charset="0"/>
                <a:ea typeface="Calibri" panose="020F0502020204030204" pitchFamily="34" charset="0"/>
              </a:rPr>
              <a:t>temos duas etapas: </a:t>
            </a:r>
            <a:endParaRPr lang="pt-BR" sz="1800" dirty="0" smtClean="0">
              <a:latin typeface="Libre Franklin" panose="020B0604020202020204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BR" sz="1800" dirty="0" smtClean="0">
                <a:latin typeface="Libre Franklin" panose="020B0604020202020204" charset="0"/>
                <a:ea typeface="Calibri" panose="020F0502020204030204" pitchFamily="34" charset="0"/>
              </a:rPr>
              <a:t>A </a:t>
            </a:r>
            <a:r>
              <a:rPr lang="pt-BR" sz="1800" dirty="0">
                <a:latin typeface="Libre Franklin" panose="020B0604020202020204" charset="0"/>
                <a:ea typeface="Calibri" panose="020F0502020204030204" pitchFamily="34" charset="0"/>
              </a:rPr>
              <a:t>construção do diagrama de casos de </a:t>
            </a:r>
            <a:r>
              <a:rPr lang="pt-BR" sz="1800" dirty="0" smtClean="0">
                <a:latin typeface="Libre Franklin" panose="020B0604020202020204" charset="0"/>
                <a:ea typeface="Calibri" panose="020F0502020204030204" pitchFamily="34" charset="0"/>
              </a:rPr>
              <a:t>uso</a:t>
            </a: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BR" sz="1800" dirty="0" smtClean="0">
                <a:latin typeface="Libre Franklin" panose="020B0604020202020204" charset="0"/>
                <a:ea typeface="Calibri" panose="020F0502020204030204" pitchFamily="34" charset="0"/>
              </a:rPr>
              <a:t>A </a:t>
            </a:r>
            <a:r>
              <a:rPr lang="pt-BR" sz="1800" dirty="0">
                <a:latin typeface="Libre Franklin" panose="020B0604020202020204" charset="0"/>
                <a:ea typeface="Calibri" panose="020F0502020204030204" pitchFamily="34" charset="0"/>
              </a:rPr>
              <a:t>especificação dos requisitos que acompanham o diagrama de caso de uso. </a:t>
            </a:r>
          </a:p>
        </p:txBody>
      </p:sp>
      <p:sp>
        <p:nvSpPr>
          <p:cNvPr id="8" name="Seta para Baixo 7"/>
          <p:cNvSpPr/>
          <p:nvPr/>
        </p:nvSpPr>
        <p:spPr>
          <a:xfrm>
            <a:off x="1307656" y="3034339"/>
            <a:ext cx="836023" cy="100584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2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1"/>
          <p:cNvSpPr txBox="1">
            <a:spLocks/>
          </p:cNvSpPr>
          <p:nvPr/>
        </p:nvSpPr>
        <p:spPr>
          <a:xfrm>
            <a:off x="1094508" y="203574"/>
            <a:ext cx="10471639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Especificação de Requisitos Funcionais Utilizando Casos de Uso</a:t>
            </a:r>
            <a:endParaRPr lang="pt-BR" sz="2400" b="1" dirty="0">
              <a:solidFill>
                <a:srgbClr val="7030A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349829" y="1639035"/>
            <a:ext cx="10485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CASO DE USO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  <a:sym typeface="Wingdings" panose="05000000000000000000" pitchFamily="2" charset="2"/>
              </a:rPr>
              <a:t> 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descreve uma </a:t>
            </a:r>
            <a:r>
              <a:rPr lang="pt-BR" sz="2000" b="1" dirty="0">
                <a:latin typeface="Libre Franklin" panose="020B0604020202020204" charset="0"/>
              </a:rPr>
              <a:t>funcionalidade</a:t>
            </a:r>
            <a:r>
              <a:rPr lang="pt-BR" sz="2000" dirty="0">
                <a:latin typeface="Libre Franklin" panose="020B0604020202020204" charset="0"/>
              </a:rPr>
              <a:t> proposta para o sistema a ser </a:t>
            </a:r>
            <a:r>
              <a:rPr lang="pt-BR" sz="2000" dirty="0" smtClean="0">
                <a:latin typeface="Libre Franklin" panose="020B0604020202020204" charset="0"/>
              </a:rPr>
              <a:t>desenvolvido.  </a:t>
            </a:r>
          </a:p>
          <a:p>
            <a:endParaRPr lang="pt-BR" sz="2000" dirty="0">
              <a:latin typeface="Libre Franklin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92" y="2992346"/>
            <a:ext cx="7077485" cy="32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 txBox="1">
            <a:spLocks/>
          </p:cNvSpPr>
          <p:nvPr/>
        </p:nvSpPr>
        <p:spPr>
          <a:xfrm>
            <a:off x="1094508" y="203574"/>
            <a:ext cx="10471639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Especificação de Requisitos Funcionais Utilizando Casos de Uso</a:t>
            </a:r>
            <a:endParaRPr lang="pt-BR" sz="2400" b="1" dirty="0">
              <a:solidFill>
                <a:srgbClr val="7030A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428205" y="1524876"/>
            <a:ext cx="104720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Uma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especificação de casos de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uso </a:t>
            </a:r>
            <a:r>
              <a:rPr lang="pt-BR" sz="2000" dirty="0" smtClean="0">
                <a:latin typeface="Libre Franklin" panose="020B0604020202020204" charset="0"/>
              </a:rPr>
              <a:t>consiste </a:t>
            </a:r>
            <a:r>
              <a:rPr lang="pt-BR" sz="2000" dirty="0">
                <a:latin typeface="Libre Franklin" panose="020B0604020202020204" charset="0"/>
              </a:rPr>
              <a:t>em um “detalhamento dos cenários de execução dos casos de </a:t>
            </a:r>
            <a:r>
              <a:rPr lang="pt-BR" sz="2000" dirty="0" smtClean="0">
                <a:latin typeface="Libre Franklin" panose="020B0604020202020204" charset="0"/>
              </a:rPr>
              <a:t>uso”.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332411" y="4773661"/>
            <a:ext cx="103719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Utilizaremos </a:t>
            </a:r>
            <a:r>
              <a:rPr lang="pt-BR" sz="2000" dirty="0">
                <a:latin typeface="Libre Franklin" panose="020B0604020202020204" charset="0"/>
              </a:rPr>
              <a:t>um </a:t>
            </a:r>
            <a:r>
              <a:rPr lang="pt-BR" sz="2000" b="1" dirty="0" smtClean="0">
                <a:solidFill>
                  <a:srgbClr val="002060"/>
                </a:solidFill>
                <a:latin typeface="Libre Franklin" panose="020B0604020202020204" charset="0"/>
              </a:rPr>
              <a:t>TEMPLATE PADRÃO </a:t>
            </a:r>
            <a:r>
              <a:rPr lang="pt-BR" sz="2000" dirty="0" smtClean="0">
                <a:latin typeface="Libre Franklin" panose="020B0604020202020204" charset="0"/>
              </a:rPr>
              <a:t>similar ao usado no Documento de Requisitos </a:t>
            </a:r>
            <a:r>
              <a:rPr lang="pt-BR" sz="2000" dirty="0" smtClean="0">
                <a:latin typeface="Libre Franklin" panose="020B0604020202020204" charset="0"/>
                <a:sym typeface="Wingdings" panose="05000000000000000000" pitchFamily="2" charset="2"/>
              </a:rPr>
              <a:t> 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no entanto com mais níveis de detalhes.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428204" y="2884803"/>
            <a:ext cx="10276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Libre Franklin" panose="020B0604020202020204" charset="0"/>
              </a:rPr>
              <a:t>COMO SE INICIA A ESPECIFICAÇÃO DE CASOS DE USO?</a:t>
            </a:r>
            <a:endParaRPr lang="pt-BR" sz="2000" b="1" dirty="0">
              <a:solidFill>
                <a:srgbClr val="002060"/>
              </a:solidFill>
              <a:latin typeface="Libre Franklin" panose="020B0604020202020204" charset="0"/>
            </a:endParaRPr>
          </a:p>
        </p:txBody>
      </p:sp>
      <p:sp>
        <p:nvSpPr>
          <p:cNvPr id="11" name="Seta para Baixo 10"/>
          <p:cNvSpPr/>
          <p:nvPr/>
        </p:nvSpPr>
        <p:spPr>
          <a:xfrm>
            <a:off x="6178731" y="3317966"/>
            <a:ext cx="992778" cy="1084217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7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 txBox="1">
            <a:spLocks/>
          </p:cNvSpPr>
          <p:nvPr/>
        </p:nvSpPr>
        <p:spPr>
          <a:xfrm>
            <a:off x="1094508" y="203574"/>
            <a:ext cx="10471639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Especificação de Requisitos Funcionais Utilizando Casos de Uso</a:t>
            </a:r>
            <a:endParaRPr lang="pt-BR" sz="2400" b="1" dirty="0">
              <a:solidFill>
                <a:srgbClr val="7030A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099" y="1545635"/>
            <a:ext cx="7176456" cy="43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 txBox="1">
            <a:spLocks/>
          </p:cNvSpPr>
          <p:nvPr/>
        </p:nvSpPr>
        <p:spPr>
          <a:xfrm>
            <a:off x="1094508" y="203574"/>
            <a:ext cx="10471639" cy="66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pt-BR" sz="2400" b="1" dirty="0" smtClean="0">
                <a:solidFill>
                  <a:srgbClr val="7030A0"/>
                </a:solidFill>
              </a:rPr>
              <a:t>Especificação de Requisitos Funcionais Utilizando Casos de Uso</a:t>
            </a:r>
            <a:endParaRPr lang="pt-BR" sz="2400" b="1" dirty="0">
              <a:solidFill>
                <a:srgbClr val="7030A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71" y="1182868"/>
            <a:ext cx="6312138" cy="535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2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1280</Words>
  <Application>Microsoft Office PowerPoint</Application>
  <PresentationFormat>Widescreen</PresentationFormat>
  <Paragraphs>114</Paragraphs>
  <Slides>27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Noto Sans Symbols</vt:lpstr>
      <vt:lpstr>Arial</vt:lpstr>
      <vt:lpstr>Franklin Gothic</vt:lpstr>
      <vt:lpstr>Libre Franklin</vt:lpstr>
      <vt:lpstr>Calibri</vt:lpstr>
      <vt:lpstr>Franklin Gothic Book</vt:lpstr>
      <vt:lpstr>Wingdings</vt:lpstr>
      <vt:lpstr>Tema do Office</vt:lpstr>
      <vt:lpstr>Engenharia de Requisitos</vt:lpstr>
      <vt:lpstr>ESPECIFICAÇÃO DE REQUISITOS DE SOFTWARE</vt:lpstr>
      <vt:lpstr> “Independentemente da forma que se escolha para realizar as atividades relacionadas a requisitos, um ponto é chave: o foco na entrega de valor para o cliente”.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Janaina Aparecida de Freitas</dc:creator>
  <cp:lastModifiedBy>Janaina Aparecida de Freitas</cp:lastModifiedBy>
  <cp:revision>79</cp:revision>
  <dcterms:modified xsi:type="dcterms:W3CDTF">2022-08-27T12:34:21Z</dcterms:modified>
</cp:coreProperties>
</file>